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91" r:id="rId2"/>
    <p:sldId id="379" r:id="rId3"/>
    <p:sldId id="383" r:id="rId4"/>
    <p:sldId id="390" r:id="rId5"/>
    <p:sldId id="385" r:id="rId6"/>
    <p:sldId id="386" r:id="rId7"/>
    <p:sldId id="388" r:id="rId8"/>
    <p:sldId id="389" r:id="rId9"/>
    <p:sldId id="381" r:id="rId10"/>
    <p:sldId id="3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A00F4-EEC5-4840-8FB0-406497ABEA05}" type="datetimeFigureOut">
              <a:rPr lang="en-US" smtClean="0"/>
              <a:t>2/10/2019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92071-F72B-4F3B-ABB5-FAED318203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07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3E8724BD-1766-4ABB-894E-A23D8A943F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B3776D6-4A74-4765-9664-4FF84CBE395E}" type="slidenum">
              <a:rPr lang="ko-KR" altLang="en-US" smtClean="0">
                <a:solidFill>
                  <a:srgbClr val="000000"/>
                </a:solidFill>
              </a:rPr>
              <a:pPr/>
              <a:t>3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2D625DF6-5DBC-4028-8C99-82665A00035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BD85339E-CACF-4340-8D2E-C396DB1F1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>
              <a:ea typeface="굴림" panose="020B0600000101010101" pitchFamily="34" charset="-127"/>
            </a:endParaRPr>
          </a:p>
          <a:p>
            <a:pPr eaLnBrk="1" hangingPunct="1"/>
            <a:endParaRPr lang="ko-KR" altLang="en-US">
              <a:ea typeface="굴림" panose="020B0600000101010101" pitchFamily="34" charset="-127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033B7CD1-6292-4A17-95E4-76E33DB43F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E95551C-4448-4F56-8AC7-41C3687AD57F}" type="slidenum">
              <a:rPr lang="ko-KR" altLang="en-US" smtClean="0">
                <a:solidFill>
                  <a:srgbClr val="000000"/>
                </a:solidFill>
              </a:rPr>
              <a:pPr/>
              <a:t>4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1242574-F12D-4CEB-9C60-A5466ACDC03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6C9480C7-60B4-4205-ADA1-0AF1D6357A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>
              <a:ea typeface="굴림" panose="020B0600000101010101" pitchFamily="34" charset="-127"/>
            </a:endParaRPr>
          </a:p>
          <a:p>
            <a:pPr eaLnBrk="1" hangingPunct="1"/>
            <a:endParaRPr lang="ko-KR" altLang="en-US">
              <a:ea typeface="굴림" panose="020B0600000101010101" pitchFamily="34" charset="-127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3C5D55D1-0B78-4A07-AA20-89DC26B737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21EC837A-076F-42E7-BEB9-BC4B0F69860D}" type="slidenum">
              <a:rPr lang="ko-KR" altLang="en-US" smtClean="0">
                <a:solidFill>
                  <a:srgbClr val="000000"/>
                </a:solidFill>
              </a:rPr>
              <a:pPr/>
              <a:t>5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BA024C5-B01E-4AFE-B9E2-40F692F4DA6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64FB08EC-D3EC-4BB2-817E-E0150FB706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>
              <a:ea typeface="굴림" panose="020B0600000101010101" pitchFamily="34" charset="-127"/>
            </a:endParaRPr>
          </a:p>
          <a:p>
            <a:pPr eaLnBrk="1" hangingPunct="1"/>
            <a:endParaRPr lang="ko-KR" altLang="en-US">
              <a:ea typeface="굴림" panose="020B0600000101010101" pitchFamily="34" charset="-127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6703EC8C-DADD-4D98-AA20-8FDB071000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BA22654-76CB-4C4A-8020-4E45628BB270}" type="slidenum">
              <a:rPr lang="ko-KR" altLang="en-US" smtClean="0">
                <a:solidFill>
                  <a:srgbClr val="000000"/>
                </a:solidFill>
              </a:rPr>
              <a:pPr/>
              <a:t>6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72D21EB3-7F47-4A5E-B072-BB7B1E222C4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58100B48-9DD2-4D69-A2CE-461B755ED5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>
              <a:ea typeface="굴림" panose="020B0600000101010101" pitchFamily="34" charset="-127"/>
            </a:endParaRPr>
          </a:p>
          <a:p>
            <a:pPr eaLnBrk="1" hangingPunct="1"/>
            <a:endParaRPr lang="ko-KR" altLang="en-US">
              <a:ea typeface="굴림" panose="020B0600000101010101" pitchFamily="34" charset="-127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602187A-E958-4168-B106-1A538B77B3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7C1BE0C0-6C67-458B-9397-2F8D98CC4A71}" type="slidenum">
              <a:rPr lang="ko-KR" altLang="en-US" smtClean="0">
                <a:solidFill>
                  <a:srgbClr val="000000"/>
                </a:solidFill>
              </a:rPr>
              <a:pPr/>
              <a:t>10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5FD76B6D-70F9-4640-AB14-68937DCE9E1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98960EBF-7BC8-4FEA-817D-859C71B922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ko-KR">
              <a:ea typeface="굴림" panose="020B0600000101010101" pitchFamily="34" charset="-127"/>
            </a:endParaRPr>
          </a:p>
          <a:p>
            <a:pPr eaLnBrk="1" hangingPunct="1"/>
            <a:endParaRPr lang="ko-KR" altLang="en-US">
              <a:ea typeface="굴림" panose="020B0600000101010101" pitchFamily="34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8E6122F-941B-461F-9535-A53C3795D40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12776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84CA127A-A6CF-4A9F-BE7F-8534C2B8A34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 dirty="0">
                <a:latin typeface="Tahoma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EB946F98-6EBE-48F7-AC1F-0A86E285496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10445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ko-KR"/>
              <a:t>Click to edit Master subtitle style</a:t>
            </a:r>
          </a:p>
        </p:txBody>
      </p:sp>
      <p:sp>
        <p:nvSpPr>
          <p:cNvPr id="10445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68476"/>
            <a:ext cx="103632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en-US" altLang="ko-KR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B3EB9F-5A5A-4675-8C05-81326C0C8C9B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59080-EC0F-4FBA-ABCB-318D2403CABA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46C0AE-2695-45E0-BCC2-0D223C7222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C07817-1283-4A3A-93A6-DF032875A6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F450A-1C2A-402D-8602-CECD042F2A0A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97155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C6B3C64-5BDC-41A0-806E-B20B819BE9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8BB75-ABB9-4F32-8382-B6538E4E00A9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730D142-0184-4F99-8797-09A8601540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0E498E2-7696-464A-BF2E-319A3DA967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6D706-69C9-4E2A-9EFD-88B6CC9A4B18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7918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3DB87F3-B1D6-48D2-8412-4B6C147A0C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C79B9-5F93-49B3-A99F-5F6C06C63A1B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903F157-D34A-4EF7-B672-BF5C361AE6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F731329-916A-4C60-9BBE-527F771378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F7FC4-8E08-4CF5-9733-D581B05D2E60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97476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9FFB7C0-11C6-4869-A051-787E2117C1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9A9DB-79C1-482A-86F7-C924A0F92C3D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4B41E4E-CA5B-4A2D-9A00-5A4AA78CD9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E4A975D-0184-4F25-B280-E866AB0BDE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79847-2C8B-451F-800D-E90A876E27A2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255768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B81431D-56C3-40C6-AD23-136AC971B7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6C7A8-E146-400E-90E4-C032970E5499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AE5334BF-89B5-4C4F-B6E7-CF02A4305E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56ADCB9-C9A8-4C37-B2BB-9CEF1116AC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3130D-E771-453C-8BEF-40A833DB8882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201290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2E676F9C-84ED-4019-9035-D0DF5848A7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F3D6F-F4DA-4826-9E3F-660DCCC9A361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0CEC1E6D-3F67-4616-8458-9AAA9F2323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F57F7C2-1EB2-45CD-B5DB-6F92A0BEF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35EE1-6B56-4660-A877-08CB56B97724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55121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C197862-DF8B-4CD5-A712-9FA6873FC0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E698A-1B9F-46F4-9A33-7D559AC4E2BC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4257D561-79A5-4FBE-A235-BE4CB24C55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F29390F-9733-476A-8D77-28DF8F6351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28CD2-5405-43C2-8FDC-DF09DD229476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3619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E6BEFBA-A517-49AA-8872-3E3FDE3D42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4DE96-4AD5-41F0-9F60-73681104599A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B99BB55-F51C-46FF-91D2-643A4371F1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5120211-CB1C-47D2-A814-8C36B86157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473523-69BD-4439-9C0F-3208DACCEF6A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59426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4045761-D367-4700-8910-3A04DC691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6BB46-6C91-463F-89F5-92C328A4C276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7367E08-DAF0-498A-A9CF-940890F855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CC2C110-54A4-4F95-8DE7-9B3218A868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CBF95-2B0D-4062-80A6-84477E89DA49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22980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7DECEFC-DB8B-474B-9E79-41662CA6A7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C93D3-4970-4047-B4C2-7561AB19B292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7DF9CB0-A34E-4D39-A458-1CE3C67446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695C410-8BD5-4C51-AB9E-56BC460B49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154A2-01A9-49DF-9326-2C98DCC8F8D2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17957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21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21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60C160D-72DA-4A58-9D8F-E438C49514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E6EAD-4239-41AB-A467-D1330B08C857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D7C99C5-8B69-402B-A882-38C9C53E74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1F17852-C521-4391-ABB7-B98111659F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481F2-EE7D-4317-B9D9-AE7B7E228DC6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6449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DF8795E-B999-4C84-BD8C-A34DDF1F7C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4C880-9BAE-44A9-8D2B-ADB3244A4D41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417095E-F5AA-40A1-8D2B-DCBD6C9230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BB98977-5878-43EE-B919-0609583BB1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0E4B3-8802-43DC-9D4A-4A29434843BB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039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65360D7-19C0-4772-91B2-88D8926B31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76F48-067A-45F6-965D-C51E722FEF66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8582AF1-C641-4C14-9082-FB05335A6C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29A8F54-B8AC-468D-ABD9-0A81BB53CB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4BEB5-9B1A-4A6C-94D7-C48FF62962FC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95191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82411511-DD6B-4462-9A69-4B912B674FFF}"/>
              </a:ext>
            </a:extLst>
          </p:cNvPr>
          <p:cNvGrpSpPr>
            <a:grpSpLocks/>
          </p:cNvGrpSpPr>
          <p:nvPr/>
        </p:nvGrpSpPr>
        <p:grpSpPr bwMode="auto">
          <a:xfrm>
            <a:off x="1" y="0"/>
            <a:ext cx="9656233" cy="1981200"/>
            <a:chOff x="0" y="0"/>
            <a:chExt cx="4562" cy="1248"/>
          </a:xfrm>
        </p:grpSpPr>
        <p:sp>
          <p:nvSpPr>
            <p:cNvPr id="103427" name="Freeform 3">
              <a:extLst>
                <a:ext uri="{FF2B5EF4-FFF2-40B4-BE49-F238E27FC236}">
                  <a16:creationId xmlns:a16="http://schemas.microsoft.com/office/drawing/2014/main" id="{DF6EAA44-5CA8-4CBE-B609-64F7C1E171F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 dirty="0">
                <a:latin typeface="Tahoma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B01A73E7-4AB2-45C3-B3E9-82195B1A8E3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103429" name="Rectangle 5">
            <a:extLst>
              <a:ext uri="{FF2B5EF4-FFF2-40B4-BE49-F238E27FC236}">
                <a16:creationId xmlns:a16="http://schemas.microsoft.com/office/drawing/2014/main" id="{7991CB59-16FF-486C-A283-22556AFA7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title style</a:t>
            </a:r>
          </a:p>
        </p:txBody>
      </p:sp>
      <p:sp>
        <p:nvSpPr>
          <p:cNvPr id="103430" name="Rectangle 6">
            <a:extLst>
              <a:ext uri="{FF2B5EF4-FFF2-40B4-BE49-F238E27FC236}">
                <a16:creationId xmlns:a16="http://schemas.microsoft.com/office/drawing/2014/main" id="{3925115D-328A-4CB4-8B72-93ABCCED10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</a:p>
        </p:txBody>
      </p:sp>
      <p:sp>
        <p:nvSpPr>
          <p:cNvPr id="103431" name="Rectangle 7">
            <a:extLst>
              <a:ext uri="{FF2B5EF4-FFF2-40B4-BE49-F238E27FC236}">
                <a16:creationId xmlns:a16="http://schemas.microsoft.com/office/drawing/2014/main" id="{3D4CE6CA-A8E3-4982-80B2-66E3E695663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34" charset="-127"/>
              </a:defRPr>
            </a:lvl1pPr>
          </a:lstStyle>
          <a:p>
            <a:pPr>
              <a:defRPr/>
            </a:pPr>
            <a:fld id="{242C6062-72C0-4370-B9E8-337C80591DA8}" type="datetime1">
              <a:rPr lang="ko-KR" altLang="en-US"/>
              <a:pPr>
                <a:defRPr/>
              </a:pPr>
              <a:t>2019-02-10</a:t>
            </a:fld>
            <a:endParaRPr lang="en-US" altLang="ko-KR" dirty="0"/>
          </a:p>
        </p:txBody>
      </p:sp>
      <p:sp>
        <p:nvSpPr>
          <p:cNvPr id="103432" name="Rectangle 8">
            <a:extLst>
              <a:ext uri="{FF2B5EF4-FFF2-40B4-BE49-F238E27FC236}">
                <a16:creationId xmlns:a16="http://schemas.microsoft.com/office/drawing/2014/main" id="{430E4573-A3D3-47BE-84F8-5386C76127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굴림" pitchFamily="34" charset="-127"/>
              </a:defRPr>
            </a:lvl1pPr>
          </a:lstStyle>
          <a:p>
            <a:pPr>
              <a:defRPr/>
            </a:pPr>
            <a:r>
              <a:rPr lang="ko-KR" altLang="en-US"/>
              <a:t>PPD 554 Musso</a:t>
            </a:r>
            <a:endParaRPr lang="en-US" altLang="ko-KR"/>
          </a:p>
        </p:txBody>
      </p:sp>
      <p:sp>
        <p:nvSpPr>
          <p:cNvPr id="103433" name="Rectangle 9">
            <a:extLst>
              <a:ext uri="{FF2B5EF4-FFF2-40B4-BE49-F238E27FC236}">
                <a16:creationId xmlns:a16="http://schemas.microsoft.com/office/drawing/2014/main" id="{A895E21B-F1C5-41E2-BEEE-3DD14F44EE4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ea typeface="굴림" panose="020B0600000101010101" pitchFamily="34" charset="-127"/>
              </a:defRPr>
            </a:lvl1pPr>
          </a:lstStyle>
          <a:p>
            <a:pPr>
              <a:defRPr/>
            </a:pPr>
            <a:fld id="{8B4F1F1F-8591-4EDC-9716-62BF167C3741}" type="slidenum">
              <a:rPr lang="ko-KR" altLang="en-US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502840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CEC34AD-A903-4EEC-BF58-02469CF50340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778472-8F98-493E-8B3D-59551301386D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Literature Review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BE905-7E1E-40C2-A7D5-DB5B8F0739F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6DEF9-F4A2-4850-888B-C1DFA3C88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ko-K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2592B-50AA-4A17-B1B5-FD0BB9056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BF450A-1C2A-402D-8602-CECD042F2A0A}" type="slidenum">
              <a:rPr lang="ko-KR" altLang="en-US" smtClean="0"/>
              <a:pPr>
                <a:defRPr/>
              </a:pPr>
              <a:t>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540259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68B2B7C7-780D-46D7-BF64-6B780C4FB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457201"/>
            <a:ext cx="8229600" cy="1020763"/>
          </a:xfrm>
        </p:spPr>
        <p:txBody>
          <a:bodyPr/>
          <a:lstStyle/>
          <a:p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From annotated bibliography toward literature review</a:t>
            </a:r>
            <a:endParaRPr lang="en-US" altLang="en-US" sz="3600">
              <a:solidFill>
                <a:srgbClr val="FFC000"/>
              </a:solidFill>
              <a:effectLst/>
              <a:ea typeface="굴림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EF32C859-69EE-4575-BC12-94BCD330C93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1200" y="1828800"/>
            <a:ext cx="8229600" cy="4648200"/>
          </a:xfrm>
        </p:spPr>
        <p:txBody>
          <a:bodyPr/>
          <a:lstStyle/>
          <a:p>
            <a:r>
              <a:rPr lang="en-US" altLang="en-US" sz="2000">
                <a:effectLst/>
              </a:rPr>
              <a:t>Once you have written the annotated bibliography of key literature, you are ready to write the literature review</a:t>
            </a:r>
          </a:p>
          <a:p>
            <a:pPr lvl="1"/>
            <a:r>
              <a:rPr lang="en-US" altLang="en-US" sz="2000">
                <a:effectLst/>
              </a:rPr>
              <a:t>Annotated bibliographies are beads and literature review is a neckless</a:t>
            </a:r>
          </a:p>
          <a:p>
            <a:pPr lvl="1"/>
            <a:r>
              <a:rPr lang="en-US" altLang="en-US" sz="2000">
                <a:effectLst/>
              </a:rPr>
              <a:t>Each independent annotated bibliography should be merged into a literature review systematically</a:t>
            </a:r>
          </a:p>
          <a:p>
            <a:pPr lvl="1"/>
            <a:endParaRPr lang="en-US" altLang="en-US" sz="2000">
              <a:effectLst/>
            </a:endParaRPr>
          </a:p>
          <a:p>
            <a:r>
              <a:rPr lang="en-US" altLang="en-US" sz="2000">
                <a:effectLst/>
              </a:rPr>
              <a:t>Writing annotated bibliography is </a:t>
            </a:r>
            <a:r>
              <a:rPr lang="en-US" altLang="en-US" sz="2000">
                <a:solidFill>
                  <a:srgbClr val="FFC000"/>
                </a:solidFill>
                <a:effectLst/>
              </a:rPr>
              <a:t>a searching process to find competing answers</a:t>
            </a:r>
            <a:r>
              <a:rPr lang="en-US" altLang="en-US" sz="2000">
                <a:effectLst/>
              </a:rPr>
              <a:t>, which other scholar previously offered, to your research question</a:t>
            </a:r>
          </a:p>
          <a:p>
            <a:pPr lvl="1"/>
            <a:r>
              <a:rPr lang="en-US" altLang="en-US" sz="2000">
                <a:effectLst/>
              </a:rPr>
              <a:t>Meanwhile, writing literature review is </a:t>
            </a:r>
            <a:r>
              <a:rPr lang="en-US" altLang="en-US" sz="2000">
                <a:solidFill>
                  <a:srgbClr val="FFC000"/>
                </a:solidFill>
                <a:effectLst/>
              </a:rPr>
              <a:t>for assessing competing answers </a:t>
            </a:r>
            <a:r>
              <a:rPr lang="en-US" altLang="en-US" sz="2000">
                <a:effectLst/>
              </a:rPr>
              <a:t>and</a:t>
            </a:r>
            <a:r>
              <a:rPr lang="en-US" altLang="en-US" sz="2000">
                <a:solidFill>
                  <a:srgbClr val="FFC000"/>
                </a:solidFill>
                <a:effectLst/>
              </a:rPr>
              <a:t> choosing a best answer you believe</a:t>
            </a:r>
          </a:p>
          <a:p>
            <a:pPr lvl="1"/>
            <a:endParaRPr lang="en-US" altLang="en-US" sz="2000">
              <a:effectLst/>
            </a:endParaRPr>
          </a:p>
          <a:p>
            <a:endParaRPr lang="en-US" altLang="en-US" sz="2000">
              <a:effectLst/>
            </a:endParaRPr>
          </a:p>
          <a:p>
            <a:pPr lvl="1"/>
            <a:endParaRPr lang="en-US" altLang="en-US" sz="1600"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70EAA4-0638-430D-AE10-58462B340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fld id="{AAC7FD2D-2DEE-4B0B-BFCF-C70BB877C06E}" type="slidenum">
              <a:rPr lang="ko-KR" altLang="en-US" smtClean="0">
                <a:solidFill>
                  <a:srgbClr val="FFFFFF"/>
                </a:solidFill>
              </a:rPr>
              <a:pPr>
                <a:defRPr/>
              </a:pPr>
              <a:t>3</a:t>
            </a:fld>
            <a:endParaRPr lang="en-US" altLang="ko-KR" dirty="0">
              <a:solidFill>
                <a:srgbClr val="FFFFFF"/>
              </a:solidFill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AC5230A7-47F8-4849-99A9-7A31F1D54B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048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Basic elements of literature review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8120CDB-656C-42F0-A82E-CD81ED80C4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446213"/>
            <a:ext cx="8229600" cy="4419600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dirty="0">
                <a:effectLst/>
              </a:rPr>
              <a:t>Through writing literature review, your literature review should be a coherent essay and should be answer for the four fundamental sets of questions (Lisa, page 77-79)</a:t>
            </a:r>
          </a:p>
          <a:p>
            <a:pPr marL="0" indent="0" eaLnBrk="1" hangingPunct="1">
              <a:buNone/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lvl="1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In general, literature review consists of three parts (each part may consist of several paragraphs)</a:t>
            </a:r>
          </a:p>
          <a:p>
            <a:pPr marL="0" indent="0" eaLnBrk="1" hangingPunct="1">
              <a:buNone/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eaLnBrk="1" hangingPunct="1">
              <a:defRPr/>
            </a:pPr>
            <a:endParaRPr lang="en-US" altLang="ko-KR" sz="2000" dirty="0">
              <a:ea typeface="굴림" pitchFamily="50" charset="-127"/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2400" dirty="0">
              <a:solidFill>
                <a:srgbClr val="FFC000"/>
              </a:solidFill>
              <a:ea typeface="굴림" pitchFamily="50" charset="-127"/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2400" dirty="0">
              <a:ea typeface="굴림" pitchFamily="50" charset="-127"/>
              <a:cs typeface="Times New Roman" pitchFamily="18" charset="0"/>
            </a:endParaRPr>
          </a:p>
          <a:p>
            <a:pPr lvl="1" eaLnBrk="1" hangingPunct="1">
              <a:defRPr/>
            </a:pPr>
            <a:endParaRPr lang="en-US" altLang="ko-KR" dirty="0">
              <a:ea typeface="굴림" pitchFamily="50" charset="-127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6D9BD-F7BC-4562-87E9-9D354F49A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fld id="{8A42DE97-257D-4B33-BFB4-F883F1ACBA36}" type="slidenum">
              <a:rPr lang="ko-KR" altLang="en-US" smtClean="0">
                <a:solidFill>
                  <a:srgbClr val="FFFFFF"/>
                </a:solidFill>
              </a:rPr>
              <a:pPr>
                <a:defRPr/>
              </a:pPr>
              <a:t>4</a:t>
            </a:fld>
            <a:endParaRPr lang="en-US" altLang="ko-KR" dirty="0">
              <a:solidFill>
                <a:srgbClr val="FFFFFF"/>
              </a:solidFill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6D38D853-F675-4810-B350-DB100B992D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447675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Basic elements of literature review (cont.)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DF7DF1D-BF13-4375-B7F7-AE67D9DB6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55800" y="1828800"/>
            <a:ext cx="8229600" cy="4419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First, students should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summarize relevant findings </a:t>
            </a: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from the previous research and studies on your topic. The following element should be addressed in the first part:</a:t>
            </a:r>
          </a:p>
          <a:p>
            <a:pPr marL="0" indent="0" eaLnBrk="1" hangingPunct="1">
              <a:buNone/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lvl="1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(1)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What competing theories (and/or arguments/assumptions) has been used in prior research?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This will be your </a:t>
            </a:r>
            <a:r>
              <a:rPr lang="en-US" altLang="ko-KR" sz="2000" i="1" dirty="0">
                <a:effectLst/>
                <a:ea typeface="굴림" pitchFamily="50" charset="-127"/>
                <a:cs typeface="Times New Roman" pitchFamily="18" charset="0"/>
              </a:rPr>
              <a:t>theoretical</a:t>
            </a: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 background and base</a:t>
            </a:r>
          </a:p>
          <a:p>
            <a:pPr marL="457200" lvl="1" indent="0" eaLnBrk="1" hangingPunct="1">
              <a:buNone/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lvl="1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(2)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What have prior research found?</a:t>
            </a: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This will be your </a:t>
            </a:r>
            <a:r>
              <a:rPr lang="en-US" altLang="ko-KR" sz="2000" i="1" dirty="0">
                <a:effectLst/>
                <a:ea typeface="굴림" pitchFamily="50" charset="-127"/>
                <a:cs typeface="Times New Roman" pitchFamily="18" charset="0"/>
              </a:rPr>
              <a:t>empirical </a:t>
            </a: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(i.e. data/statistical analysis) background and base</a:t>
            </a:r>
          </a:p>
          <a:p>
            <a:pPr eaLnBrk="1" hangingPunct="1"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eaLnBrk="1" hangingPunct="1">
              <a:defRPr/>
            </a:pPr>
            <a:endParaRPr lang="en-US" altLang="ko-KR" sz="2000" dirty="0">
              <a:ea typeface="굴림" pitchFamily="50" charset="-127"/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2400" dirty="0">
              <a:solidFill>
                <a:srgbClr val="FFC000"/>
              </a:solidFill>
              <a:ea typeface="굴림" pitchFamily="50" charset="-127"/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2400" dirty="0">
              <a:ea typeface="굴림" pitchFamily="50" charset="-127"/>
              <a:cs typeface="Times New Roman" pitchFamily="18" charset="0"/>
            </a:endParaRPr>
          </a:p>
          <a:p>
            <a:pPr lvl="1" eaLnBrk="1" hangingPunct="1">
              <a:defRPr/>
            </a:pPr>
            <a:endParaRPr lang="en-US" altLang="ko-KR" dirty="0">
              <a:ea typeface="굴림" pitchFamily="50" charset="-127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A8C0A-9019-49E6-BF16-88AD32C9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fld id="{FBB83B3C-EDCD-4E52-951C-775B03BBEB47}" type="slidenum">
              <a:rPr lang="ko-KR" altLang="en-US" smtClean="0">
                <a:solidFill>
                  <a:srgbClr val="FFFFFF"/>
                </a:solidFill>
              </a:rPr>
              <a:pPr>
                <a:defRPr/>
              </a:pPr>
              <a:t>5</a:t>
            </a:fld>
            <a:endParaRPr lang="en-US" altLang="ko-KR" dirty="0">
              <a:solidFill>
                <a:srgbClr val="FFFFFF"/>
              </a:solidFill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BA5BB42B-5F11-4BB9-9F2F-24DE738154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533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Basic elements of literature review (cont.)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89A5B7C-2BD1-4EA0-B6E4-86A15152AB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905000"/>
            <a:ext cx="8229600" cy="4419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Second, afterward, students should discuss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how prior research informed your research/project plan</a:t>
            </a: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eaLnBrk="1" hangingPunct="1"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lvl="1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(3) What are the usefulness and limitations of prior research theoretically and/or empirically?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This is your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evaluation of previous research</a:t>
            </a:r>
          </a:p>
          <a:p>
            <a:pPr marL="457200" lvl="1" indent="0" eaLnBrk="1" hangingPunct="1">
              <a:buNone/>
              <a:defRPr/>
            </a:pPr>
            <a:endParaRPr lang="en-US" altLang="ko-KR" sz="2000" dirty="0">
              <a:solidFill>
                <a:srgbClr val="FFC000"/>
              </a:solidFill>
              <a:effectLst/>
              <a:ea typeface="굴림" pitchFamily="50" charset="-127"/>
              <a:cs typeface="Times New Roman" pitchFamily="18" charset="0"/>
            </a:endParaRPr>
          </a:p>
          <a:p>
            <a:pPr lvl="1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(4) Why is your research different from prior research?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In other words, what are the expected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contributions</a:t>
            </a: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 or uniqueness of your research?</a:t>
            </a:r>
          </a:p>
          <a:p>
            <a:pPr lvl="1" eaLnBrk="1" hangingPunct="1"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eaLnBrk="1" hangingPunct="1">
              <a:defRPr/>
            </a:pPr>
            <a:endParaRPr lang="en-US" altLang="ko-KR" sz="2000" dirty="0">
              <a:ea typeface="굴림" pitchFamily="50" charset="-127"/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2400" dirty="0">
              <a:solidFill>
                <a:srgbClr val="FFC000"/>
              </a:solidFill>
              <a:ea typeface="굴림" pitchFamily="50" charset="-127"/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2400" dirty="0">
              <a:ea typeface="굴림" pitchFamily="50" charset="-127"/>
              <a:cs typeface="Times New Roman" pitchFamily="18" charset="0"/>
            </a:endParaRPr>
          </a:p>
          <a:p>
            <a:pPr lvl="1" eaLnBrk="1" hangingPunct="1">
              <a:defRPr/>
            </a:pPr>
            <a:endParaRPr lang="en-US" altLang="ko-KR" dirty="0">
              <a:ea typeface="굴림" pitchFamily="50" charset="-127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8D1EF-266D-43CD-9AA3-38F2EFF7B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fld id="{2EC3FEAC-0BF2-4911-A945-DDC2054B30F4}" type="slidenum">
              <a:rPr lang="ko-KR" altLang="en-US" smtClean="0">
                <a:solidFill>
                  <a:srgbClr val="FFFFFF"/>
                </a:solidFill>
              </a:rPr>
              <a:pPr>
                <a:defRPr/>
              </a:pPr>
              <a:t>6</a:t>
            </a:fld>
            <a:endParaRPr lang="en-US" altLang="ko-KR" dirty="0">
              <a:solidFill>
                <a:srgbClr val="FFFFFF"/>
              </a:solidFill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DB1BC392-04F9-4630-8F93-A23604706D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1513" y="3048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Basic elements of literature review (cont.)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F548935-D491-4260-9BBB-47DBF9C76C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41513" y="1514475"/>
            <a:ext cx="8229600" cy="4419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Finally, students provide a conclusion paragraph of literature review</a:t>
            </a:r>
          </a:p>
          <a:p>
            <a:pPr eaLnBrk="1" hangingPunct="1"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lvl="1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(5)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 What is the theory that you have adopted</a:t>
            </a: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 to guide your research and to explore your research question?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Why</a:t>
            </a: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 have you chosen the theory among other completing theories?</a:t>
            </a:r>
          </a:p>
          <a:p>
            <a:pPr marL="457200" lvl="1" indent="0" eaLnBrk="1" hangingPunct="1">
              <a:buNone/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lvl="1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(6)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What is your </a:t>
            </a:r>
            <a:r>
              <a:rPr lang="en-US" altLang="ko-KR" sz="2000" i="1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conceptual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 hypothesis to be tested?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The hypothesis is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built on the theory you has adopted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The hypothesis is your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conceptual hypothesis </a:t>
            </a: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(because you develop it through reviewing literature, not by considering data availability and measurement issues) to answer for your research questions</a:t>
            </a:r>
          </a:p>
          <a:p>
            <a:pPr lvl="2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The one of main purposes of reviewing literature (Literature review) is for 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developing your own testable hypotheses</a:t>
            </a:r>
          </a:p>
          <a:p>
            <a:pPr lvl="1" eaLnBrk="1" hangingPunct="1"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marL="0" indent="0" eaLnBrk="1" hangingPunct="1">
              <a:buNone/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eaLnBrk="1" hangingPunct="1">
              <a:defRPr/>
            </a:pPr>
            <a:endParaRPr lang="en-US" altLang="ko-KR" sz="2000" dirty="0">
              <a:ea typeface="굴림" pitchFamily="50" charset="-127"/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2400" dirty="0">
              <a:solidFill>
                <a:srgbClr val="FFC000"/>
              </a:solidFill>
              <a:ea typeface="굴림" pitchFamily="50" charset="-127"/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2400" dirty="0">
              <a:ea typeface="굴림" pitchFamily="50" charset="-127"/>
              <a:cs typeface="Times New Roman" pitchFamily="18" charset="0"/>
            </a:endParaRPr>
          </a:p>
          <a:p>
            <a:pPr lvl="1" eaLnBrk="1" hangingPunct="1">
              <a:defRPr/>
            </a:pPr>
            <a:endParaRPr lang="en-US" altLang="ko-KR" dirty="0">
              <a:ea typeface="굴림" pitchFamily="50" charset="-127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5D1ACE3D-289F-47D7-9412-CC6DAB388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963" y="304801"/>
            <a:ext cx="8229600" cy="1020763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You may need additional literature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5D93BD87-BFC2-40CB-A523-4EC355484AD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5963" y="1447800"/>
            <a:ext cx="8229600" cy="4648200"/>
          </a:xfrm>
        </p:spPr>
        <p:txBody>
          <a:bodyPr/>
          <a:lstStyle/>
          <a:p>
            <a:pPr>
              <a:defRPr/>
            </a:pPr>
            <a:r>
              <a:rPr lang="en-US" altLang="en-US" sz="2000" dirty="0">
                <a:effectLst/>
              </a:rPr>
              <a:t>Write a literature review using your annotated bibliography of five (5) key literature, which is main ingredients of your literature review</a:t>
            </a:r>
          </a:p>
          <a:p>
            <a:pPr lvl="1"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r>
              <a:rPr lang="en-US" altLang="en-US" sz="2000" dirty="0">
                <a:effectLst/>
              </a:rPr>
              <a:t>But, if you think that 5 annotated bibliographies are not enough to write your literature review, you may read additional journal articles and add key arguments to the literature review</a:t>
            </a:r>
          </a:p>
          <a:p>
            <a:pPr lvl="1">
              <a:defRPr/>
            </a:pPr>
            <a:endParaRPr lang="en-US" altLang="en-US" sz="2000" dirty="0">
              <a:effectLst/>
            </a:endParaRPr>
          </a:p>
          <a:p>
            <a:pPr marL="457200" lvl="1" indent="0">
              <a:buNone/>
              <a:defRPr/>
            </a:pPr>
            <a:endParaRPr lang="en-US" altLang="en-US" sz="2000" dirty="0">
              <a:effectLst/>
            </a:endParaRPr>
          </a:p>
          <a:p>
            <a:pPr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endParaRPr lang="en-US" altLang="en-US" sz="1600" dirty="0"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B04B732C-7743-4709-95FF-67E3B4895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963" y="304801"/>
            <a:ext cx="8229600" cy="1020763"/>
          </a:xfrm>
        </p:spPr>
        <p:txBody>
          <a:bodyPr/>
          <a:lstStyle/>
          <a:p>
            <a:r>
              <a:rPr lang="en-US" altLang="ko-KR" sz="360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Re-research</a:t>
            </a:r>
            <a:endParaRPr lang="en-US" altLang="en-US" sz="3600">
              <a:solidFill>
                <a:srgbClr val="FFC000"/>
              </a:solidFill>
              <a:effectLst/>
              <a:ea typeface="굴림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1379FBCB-3539-4072-A795-30E906AFB27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5963" y="1447800"/>
            <a:ext cx="8229600" cy="4648200"/>
          </a:xfrm>
        </p:spPr>
        <p:txBody>
          <a:bodyPr/>
          <a:lstStyle/>
          <a:p>
            <a:pPr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Research means “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re</a:t>
            </a: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-search or</a:t>
            </a: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 search again and again</a:t>
            </a: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…until you get a good answer conceptually (through literature review) and/or empirically (through data analysis)”</a:t>
            </a:r>
          </a:p>
          <a:p>
            <a:pPr lvl="1"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When you write annotated bibliography and literature review, you may refine (or even change) your research question</a:t>
            </a:r>
          </a:p>
          <a:p>
            <a:pPr marL="457200" lvl="1" indent="0">
              <a:buNone/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lvl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Also, later on you may revise your literature review</a:t>
            </a:r>
            <a:endParaRPr lang="en-US" altLang="en-US" sz="2000" dirty="0">
              <a:effectLst/>
            </a:endParaRPr>
          </a:p>
          <a:p>
            <a:pPr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endParaRPr lang="en-US" altLang="en-US" sz="1600" dirty="0">
              <a:effectLst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420E9C17-E979-4621-99E0-BD07216A9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963" y="304801"/>
            <a:ext cx="8229600" cy="1020763"/>
          </a:xfrm>
        </p:spPr>
        <p:txBody>
          <a:bodyPr/>
          <a:lstStyle/>
          <a:p>
            <a:r>
              <a:rPr lang="en-US" altLang="en-US" sz="3600">
                <a:solidFill>
                  <a:srgbClr val="FFC000"/>
                </a:solidFill>
                <a:effectLst/>
              </a:rPr>
              <a:t>Structure, Style and format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2B362F61-EE04-471D-9EEE-DDDF7774C89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85963" y="1325563"/>
            <a:ext cx="8229600" cy="4648200"/>
          </a:xfrm>
        </p:spPr>
        <p:txBody>
          <a:bodyPr/>
          <a:lstStyle/>
          <a:p>
            <a:pPr>
              <a:defRPr/>
            </a:pPr>
            <a:r>
              <a:rPr lang="en-US" altLang="en-US" sz="2000" dirty="0">
                <a:effectLst/>
              </a:rPr>
              <a:t>While you should read whole entire Chapter 4, please read Lisa’s page 89-91 to understand basic structure of the literature review and how to write literature review</a:t>
            </a:r>
          </a:p>
          <a:p>
            <a:pPr lvl="1">
              <a:defRPr/>
            </a:pPr>
            <a:r>
              <a:rPr lang="en-US" sz="2000" dirty="0">
                <a:effectLst/>
              </a:rPr>
              <a:t>Please provide the </a:t>
            </a:r>
            <a:r>
              <a:rPr lang="en-US" sz="2000" dirty="0">
                <a:solidFill>
                  <a:srgbClr val="FFC000"/>
                </a:solidFill>
                <a:effectLst/>
              </a:rPr>
              <a:t>reference section</a:t>
            </a:r>
            <a:endParaRPr lang="en-US" altLang="en-US" sz="2000" dirty="0">
              <a:solidFill>
                <a:srgbClr val="FFC000"/>
              </a:solidFill>
              <a:effectLst/>
            </a:endParaRPr>
          </a:p>
          <a:p>
            <a:pPr>
              <a:defRPr/>
            </a:pPr>
            <a:endParaRPr lang="en-US" altLang="en-US" sz="2000" dirty="0">
              <a:effectLst/>
            </a:endParaRPr>
          </a:p>
          <a:p>
            <a:pPr>
              <a:defRPr/>
            </a:pPr>
            <a:r>
              <a:rPr lang="en-US" altLang="en-US" sz="2000" dirty="0">
                <a:effectLst/>
              </a:rPr>
              <a:t>Write an essay (at least 2 page—approximately 1,000 words, but maximum 4 pages—approximately 2,000 words) / Single-spaced, Times New Roman font, 11 font size, one inch margins, and page numbers</a:t>
            </a:r>
          </a:p>
          <a:p>
            <a:pPr lvl="1">
              <a:defRPr/>
            </a:pPr>
            <a:endParaRPr lang="en-US" altLang="en-US" sz="2000" dirty="0">
              <a:effectLst/>
            </a:endParaRPr>
          </a:p>
          <a:p>
            <a:pPr>
              <a:defRPr/>
            </a:pPr>
            <a:r>
              <a:rPr lang="en-US" altLang="en-US" sz="2000" dirty="0">
                <a:effectLst/>
              </a:rPr>
              <a:t>Follow one of APA styles for citations and reference section</a:t>
            </a:r>
          </a:p>
          <a:p>
            <a:pPr marL="457200" lvl="1" indent="0">
              <a:buNone/>
              <a:defRPr/>
            </a:pPr>
            <a:endParaRPr lang="en-US" altLang="en-US" sz="2000" dirty="0">
              <a:effectLst/>
            </a:endParaRPr>
          </a:p>
          <a:p>
            <a:pPr>
              <a:defRPr/>
            </a:pPr>
            <a:endParaRPr lang="en-US" altLang="en-US" sz="2000" dirty="0">
              <a:effectLst/>
            </a:endParaRPr>
          </a:p>
          <a:p>
            <a:pPr lvl="1">
              <a:defRPr/>
            </a:pPr>
            <a:endParaRPr lang="en-US" altLang="en-US" sz="1600" dirty="0"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5B29A-6943-4C41-B1D0-2E84A5957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fld id="{4A56ED8B-B427-4704-B00C-4041ED6F579E}" type="slidenum">
              <a:rPr lang="ko-KR" altLang="en-US" smtClean="0">
                <a:solidFill>
                  <a:srgbClr val="FFFFFF"/>
                </a:solidFill>
              </a:rPr>
              <a:pPr>
                <a:defRPr/>
              </a:pPr>
              <a:t>10</a:t>
            </a:fld>
            <a:endParaRPr lang="en-US" altLang="ko-KR">
              <a:solidFill>
                <a:srgbClr val="FFFFFF"/>
              </a:solidFill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95BE18A-2AF9-4B83-B8EE-C1A2FE7F0B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08188" y="33655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ko-KR" sz="3200" dirty="0">
                <a:solidFill>
                  <a:srgbClr val="FFC000"/>
                </a:solidFill>
                <a:effectLst/>
                <a:ea typeface="굴림" panose="020B0600000101010101" pitchFamily="34" charset="-127"/>
                <a:cs typeface="Times New Roman" panose="02020603050405020304" pitchFamily="18" charset="0"/>
              </a:rPr>
              <a:t>For Class session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46D58C2-2D94-4315-8C82-1B2CF00F81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08188" y="1371600"/>
            <a:ext cx="8229600" cy="4572000"/>
          </a:xfrm>
        </p:spPr>
        <p:txBody>
          <a:bodyPr/>
          <a:lstStyle/>
          <a:p>
            <a:pPr marL="457200" lvl="1" indent="0" eaLnBrk="1" hangingPunct="1">
              <a:buNone/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eaLnBrk="1" hangingPunct="1">
              <a:defRPr/>
            </a:pPr>
            <a:r>
              <a:rPr lang="en-US" altLang="ko-KR" sz="2000" dirty="0">
                <a:solidFill>
                  <a:srgbClr val="FFC000"/>
                </a:solidFill>
                <a:effectLst/>
                <a:ea typeface="굴림" pitchFamily="50" charset="-127"/>
                <a:cs typeface="Times New Roman" pitchFamily="18" charset="0"/>
              </a:rPr>
              <a:t>Literature Review presentation </a:t>
            </a: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(5:30-6:45 pm)</a:t>
            </a:r>
          </a:p>
          <a:p>
            <a:pPr lvl="1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Bring a hard copy of your literature review assignment</a:t>
            </a:r>
          </a:p>
          <a:p>
            <a:pPr lvl="1" eaLnBrk="1" hangingPunct="1">
              <a:defRPr/>
            </a:pPr>
            <a:r>
              <a:rPr lang="en-US" altLang="ko-KR" sz="2000" dirty="0">
                <a:effectLst/>
                <a:ea typeface="굴림" pitchFamily="50" charset="-127"/>
                <a:cs typeface="Times New Roman" pitchFamily="18" charset="0"/>
              </a:rPr>
              <a:t>Bring a hard copy of your literature review presentation slides</a:t>
            </a:r>
          </a:p>
          <a:p>
            <a:pPr marL="457200" lvl="1" indent="0" eaLnBrk="1" hangingPunct="1">
              <a:buNone/>
              <a:defRPr/>
            </a:pPr>
            <a:endParaRPr lang="en-US" altLang="ko-KR" sz="2000" dirty="0">
              <a:effectLst/>
              <a:ea typeface="굴림" pitchFamily="50" charset="-127"/>
              <a:cs typeface="Times New Roman" pitchFamily="18" charset="0"/>
            </a:endParaRPr>
          </a:p>
          <a:p>
            <a:pPr eaLnBrk="1" hangingPunct="1">
              <a:defRPr/>
            </a:pPr>
            <a:endParaRPr lang="en-US" altLang="ko-KR" sz="2000" dirty="0">
              <a:ea typeface="굴림" pitchFamily="50" charset="-127"/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2400" dirty="0">
              <a:solidFill>
                <a:srgbClr val="FFC000"/>
              </a:solidFill>
              <a:ea typeface="굴림" pitchFamily="50" charset="-127"/>
              <a:cs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ko-KR" sz="2400" dirty="0">
              <a:ea typeface="굴림" pitchFamily="50" charset="-127"/>
              <a:cs typeface="Times New Roman" pitchFamily="18" charset="0"/>
            </a:endParaRPr>
          </a:p>
          <a:p>
            <a:pPr lvl="1" eaLnBrk="1" hangingPunct="1">
              <a:defRPr/>
            </a:pPr>
            <a:endParaRPr lang="en-US" altLang="ko-KR" dirty="0">
              <a:ea typeface="굴림" pitchFamily="50" charset="-127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683</Words>
  <PresentationFormat>Widescreen</PresentationFormat>
  <Paragraphs>92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굴림</vt:lpstr>
      <vt:lpstr>맑은 고딕</vt:lpstr>
      <vt:lpstr>Arial</vt:lpstr>
      <vt:lpstr>Calibri</vt:lpstr>
      <vt:lpstr>Tahoma</vt:lpstr>
      <vt:lpstr>Times New Roman</vt:lpstr>
      <vt:lpstr>Wingdings</vt:lpstr>
      <vt:lpstr>Slit</vt:lpstr>
      <vt:lpstr>Literature Review</vt:lpstr>
      <vt:lpstr>From annotated bibliography toward literature review</vt:lpstr>
      <vt:lpstr>Basic elements of literature review</vt:lpstr>
      <vt:lpstr>Basic elements of literature review (cont.)</vt:lpstr>
      <vt:lpstr>Basic elements of literature review (cont.)</vt:lpstr>
      <vt:lpstr>Basic elements of literature review (cont.)</vt:lpstr>
      <vt:lpstr>You may need additional literature</vt:lpstr>
      <vt:lpstr>Re-research</vt:lpstr>
      <vt:lpstr>Structure, Style and format</vt:lpstr>
      <vt:lpstr>For Class session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2019-02-10T20:41:19Z</dcterms:created>
  <dcterms:modified xsi:type="dcterms:W3CDTF">2019-02-10T20:49:16Z</dcterms:modified>
</cp:coreProperties>
</file>